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0" r:id="rId4"/>
    <p:sldId id="261" r:id="rId5"/>
    <p:sldId id="268" r:id="rId6"/>
    <p:sldId id="265" r:id="rId7"/>
    <p:sldId id="269" r:id="rId8"/>
    <p:sldId id="267" r:id="rId9"/>
    <p:sldId id="266" r:id="rId10"/>
    <p:sldId id="273" r:id="rId11"/>
    <p:sldId id="258" r:id="rId12"/>
    <p:sldId id="259" r:id="rId13"/>
    <p:sldId id="264" r:id="rId14"/>
    <p:sldId id="262" r:id="rId15"/>
    <p:sldId id="263" r:id="rId16"/>
    <p:sldId id="270" r:id="rId17"/>
    <p:sldId id="271" r:id="rId18"/>
    <p:sldId id="272" r:id="rId19"/>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64" autoAdjust="0"/>
    <p:restoredTop sz="93712" autoAdjust="0"/>
  </p:normalViewPr>
  <p:slideViewPr>
    <p:cSldViewPr snapToGrid="0">
      <p:cViewPr varScale="1">
        <p:scale>
          <a:sx n="62" d="100"/>
          <a:sy n="62" d="100"/>
        </p:scale>
        <p:origin x="102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nl-NL" smtClean="0"/>
              <a:t>Klik om de stijl te bewerken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en-US" dirty="0"/>
          </a:p>
        </p:txBody>
      </p:sp>
      <p:sp>
        <p:nvSpPr>
          <p:cNvPr id="4" name="Date Placeholder 3"/>
          <p:cNvSpPr>
            <a:spLocks noGrp="1"/>
          </p:cNvSpPr>
          <p:nvPr>
            <p:ph type="dt" sz="half" idx="10"/>
          </p:nvPr>
        </p:nvSpPr>
        <p:spPr/>
        <p:txBody>
          <a:bodyPr/>
          <a:lstStyle/>
          <a:p>
            <a:fld id="{FD3600AA-F035-4BF4-8933-A4415C07ECC8}" type="datetimeFigureOut">
              <a:rPr lang="nl-NL" smtClean="0"/>
              <a:t>2-11-2014</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D24D4B92-C937-4F04-AF2B-612E89218BC6}" type="slidenum">
              <a:rPr lang="nl-NL" smtClean="0"/>
              <a:t>‹nr.›</a:t>
            </a:fld>
            <a:endParaRPr lang="nl-NL"/>
          </a:p>
        </p:txBody>
      </p:sp>
    </p:spTree>
    <p:extLst>
      <p:ext uri="{BB962C8B-B14F-4D97-AF65-F5344CB8AC3E}">
        <p14:creationId xmlns:p14="http://schemas.microsoft.com/office/powerpoint/2010/main" val="26479151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nl-NL" smtClean="0"/>
              <a:t>Klik om de stijl te bewerken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p:txBody>
          <a:bodyPr/>
          <a:lstStyle/>
          <a:p>
            <a:fld id="{FD3600AA-F035-4BF4-8933-A4415C07ECC8}" type="datetimeFigureOut">
              <a:rPr lang="nl-NL" smtClean="0"/>
              <a:t>2-11-2014</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D24D4B92-C937-4F04-AF2B-612E89218BC6}" type="slidenum">
              <a:rPr lang="nl-NL" smtClean="0"/>
              <a:t>‹nr.›</a:t>
            </a:fld>
            <a:endParaRPr lang="nl-NL"/>
          </a:p>
        </p:txBody>
      </p:sp>
    </p:spTree>
    <p:extLst>
      <p:ext uri="{BB962C8B-B14F-4D97-AF65-F5344CB8AC3E}">
        <p14:creationId xmlns:p14="http://schemas.microsoft.com/office/powerpoint/2010/main" val="18466975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nl-NL" smtClean="0"/>
              <a:t>Klik om de stijl te bewerken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smtClean="0"/>
              <a:t>Klik om de modelstijlen te bewerken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p:txBody>
          <a:bodyPr/>
          <a:lstStyle/>
          <a:p>
            <a:fld id="{FD3600AA-F035-4BF4-8933-A4415C07ECC8}" type="datetimeFigureOut">
              <a:rPr lang="nl-NL" smtClean="0"/>
              <a:t>2-11-2014</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D24D4B92-C937-4F04-AF2B-612E89218BC6}" type="slidenum">
              <a:rPr lang="nl-NL" smtClean="0"/>
              <a:t>‹nr.›</a:t>
            </a:fld>
            <a:endParaRPr lang="nl-NL"/>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0418024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nl-NL" smtClean="0"/>
              <a:t>Klik om de stijl te bewerken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p:txBody>
          <a:bodyPr/>
          <a:lstStyle/>
          <a:p>
            <a:fld id="{FD3600AA-F035-4BF4-8933-A4415C07ECC8}" type="datetimeFigureOut">
              <a:rPr lang="nl-NL" smtClean="0"/>
              <a:t>2-11-2014</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D24D4B92-C937-4F04-AF2B-612E89218BC6}" type="slidenum">
              <a:rPr lang="nl-NL" smtClean="0"/>
              <a:t>‹nr.›</a:t>
            </a:fld>
            <a:endParaRPr lang="nl-NL"/>
          </a:p>
        </p:txBody>
      </p:sp>
    </p:spTree>
    <p:extLst>
      <p:ext uri="{BB962C8B-B14F-4D97-AF65-F5344CB8AC3E}">
        <p14:creationId xmlns:p14="http://schemas.microsoft.com/office/powerpoint/2010/main" val="28148912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Offerte naamkaartj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nl-NL" smtClean="0"/>
              <a:t>Klik om de stijl te bewerken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smtClean="0"/>
              <a:t>Klik om de modelstijlen te bewerken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p:txBody>
          <a:bodyPr/>
          <a:lstStyle/>
          <a:p>
            <a:fld id="{FD3600AA-F035-4BF4-8933-A4415C07ECC8}" type="datetimeFigureOut">
              <a:rPr lang="nl-NL" smtClean="0"/>
              <a:t>2-11-2014</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D24D4B92-C937-4F04-AF2B-612E89218BC6}" type="slidenum">
              <a:rPr lang="nl-NL" smtClean="0"/>
              <a:t>‹nr.›</a:t>
            </a:fld>
            <a:endParaRPr lang="nl-NL"/>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5364770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Waar of onwaar">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nl-NL" smtClean="0"/>
              <a:t>Klik om de stijl te bewerken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smtClean="0"/>
              <a:t>Klik om de modelstijlen te bewerken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p:txBody>
          <a:bodyPr/>
          <a:lstStyle/>
          <a:p>
            <a:fld id="{FD3600AA-F035-4BF4-8933-A4415C07ECC8}" type="datetimeFigureOut">
              <a:rPr lang="nl-NL" smtClean="0"/>
              <a:t>2-11-2014</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D24D4B92-C937-4F04-AF2B-612E89218BC6}" type="slidenum">
              <a:rPr lang="nl-NL" smtClean="0"/>
              <a:t>‹nr.›</a:t>
            </a:fld>
            <a:endParaRPr lang="nl-NL"/>
          </a:p>
        </p:txBody>
      </p:sp>
    </p:spTree>
    <p:extLst>
      <p:ext uri="{BB962C8B-B14F-4D97-AF65-F5344CB8AC3E}">
        <p14:creationId xmlns:p14="http://schemas.microsoft.com/office/powerpoint/2010/main" val="17212667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Vertical Text Placeholder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FD3600AA-F035-4BF4-8933-A4415C07ECC8}" type="datetimeFigureOut">
              <a:rPr lang="nl-NL" smtClean="0"/>
              <a:t>2-11-2014</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D24D4B92-C937-4F04-AF2B-612E89218BC6}" type="slidenum">
              <a:rPr lang="nl-NL" smtClean="0"/>
              <a:t>‹nr.›</a:t>
            </a:fld>
            <a:endParaRPr lang="nl-NL"/>
          </a:p>
        </p:txBody>
      </p:sp>
    </p:spTree>
    <p:extLst>
      <p:ext uri="{BB962C8B-B14F-4D97-AF65-F5344CB8AC3E}">
        <p14:creationId xmlns:p14="http://schemas.microsoft.com/office/powerpoint/2010/main" val="20395741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nl-NL" smtClean="0"/>
              <a:t>Klik om de stijl te bewerken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FD3600AA-F035-4BF4-8933-A4415C07ECC8}" type="datetimeFigureOut">
              <a:rPr lang="nl-NL" smtClean="0"/>
              <a:t>2-11-2014</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D24D4B92-C937-4F04-AF2B-612E89218BC6}" type="slidenum">
              <a:rPr lang="nl-NL" smtClean="0"/>
              <a:t>‹nr.›</a:t>
            </a:fld>
            <a:endParaRPr lang="nl-NL"/>
          </a:p>
        </p:txBody>
      </p:sp>
    </p:spTree>
    <p:extLst>
      <p:ext uri="{BB962C8B-B14F-4D97-AF65-F5344CB8AC3E}">
        <p14:creationId xmlns:p14="http://schemas.microsoft.com/office/powerpoint/2010/main" val="3503536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nl-NL" smtClean="0"/>
              <a:t>Klik om de stijl te bewerken</a:t>
            </a:r>
            <a:endParaRPr lang="en-US" dirty="0"/>
          </a:p>
        </p:txBody>
      </p:sp>
      <p:sp>
        <p:nvSpPr>
          <p:cNvPr id="3" name="Content Placeholder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FD3600AA-F035-4BF4-8933-A4415C07ECC8}" type="datetimeFigureOut">
              <a:rPr lang="nl-NL" smtClean="0"/>
              <a:t>2-11-2014</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D24D4B92-C937-4F04-AF2B-612E89218BC6}" type="slidenum">
              <a:rPr lang="nl-NL" smtClean="0"/>
              <a:t>‹nr.›</a:t>
            </a:fld>
            <a:endParaRPr lang="nl-NL"/>
          </a:p>
        </p:txBody>
      </p:sp>
    </p:spTree>
    <p:extLst>
      <p:ext uri="{BB962C8B-B14F-4D97-AF65-F5344CB8AC3E}">
        <p14:creationId xmlns:p14="http://schemas.microsoft.com/office/powerpoint/2010/main" val="38157791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nl-NL" smtClean="0"/>
              <a:t>Klik om de stijl te bewerken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p:txBody>
          <a:bodyPr/>
          <a:lstStyle/>
          <a:p>
            <a:fld id="{FD3600AA-F035-4BF4-8933-A4415C07ECC8}" type="datetimeFigureOut">
              <a:rPr lang="nl-NL" smtClean="0"/>
              <a:t>2-11-2014</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D24D4B92-C937-4F04-AF2B-612E89218BC6}" type="slidenum">
              <a:rPr lang="nl-NL" smtClean="0"/>
              <a:t>‹nr.›</a:t>
            </a:fld>
            <a:endParaRPr lang="nl-NL"/>
          </a:p>
        </p:txBody>
      </p:sp>
    </p:spTree>
    <p:extLst>
      <p:ext uri="{BB962C8B-B14F-4D97-AF65-F5344CB8AC3E}">
        <p14:creationId xmlns:p14="http://schemas.microsoft.com/office/powerpoint/2010/main" val="19467128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Date Placeholder 4"/>
          <p:cNvSpPr>
            <a:spLocks noGrp="1"/>
          </p:cNvSpPr>
          <p:nvPr>
            <p:ph type="dt" sz="half" idx="10"/>
          </p:nvPr>
        </p:nvSpPr>
        <p:spPr/>
        <p:txBody>
          <a:bodyPr/>
          <a:lstStyle/>
          <a:p>
            <a:fld id="{FD3600AA-F035-4BF4-8933-A4415C07ECC8}" type="datetimeFigureOut">
              <a:rPr lang="nl-NL" smtClean="0"/>
              <a:t>2-11-2014</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D24D4B92-C937-4F04-AF2B-612E89218BC6}" type="slidenum">
              <a:rPr lang="nl-NL" smtClean="0"/>
              <a:t>‹nr.›</a:t>
            </a:fld>
            <a:endParaRPr lang="nl-NL"/>
          </a:p>
        </p:txBody>
      </p:sp>
    </p:spTree>
    <p:extLst>
      <p:ext uri="{BB962C8B-B14F-4D97-AF65-F5344CB8AC3E}">
        <p14:creationId xmlns:p14="http://schemas.microsoft.com/office/powerpoint/2010/main" val="30554955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smtClean="0"/>
              <a:t>Klik om de stijl te bewerken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7" name="Date Placeholder 6"/>
          <p:cNvSpPr>
            <a:spLocks noGrp="1"/>
          </p:cNvSpPr>
          <p:nvPr>
            <p:ph type="dt" sz="half" idx="10"/>
          </p:nvPr>
        </p:nvSpPr>
        <p:spPr/>
        <p:txBody>
          <a:bodyPr/>
          <a:lstStyle/>
          <a:p>
            <a:fld id="{FD3600AA-F035-4BF4-8933-A4415C07ECC8}" type="datetimeFigureOut">
              <a:rPr lang="nl-NL" smtClean="0"/>
              <a:t>2-11-2014</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D24D4B92-C937-4F04-AF2B-612E89218BC6}" type="slidenum">
              <a:rPr lang="nl-NL" smtClean="0"/>
              <a:t>‹nr.›</a:t>
            </a:fld>
            <a:endParaRPr lang="nl-NL"/>
          </a:p>
        </p:txBody>
      </p:sp>
    </p:spTree>
    <p:extLst>
      <p:ext uri="{BB962C8B-B14F-4D97-AF65-F5344CB8AC3E}">
        <p14:creationId xmlns:p14="http://schemas.microsoft.com/office/powerpoint/2010/main" val="33196458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nl-NL" smtClean="0"/>
              <a:t>Klik om de stijl te bewerken</a:t>
            </a:r>
            <a:endParaRPr lang="en-US" dirty="0"/>
          </a:p>
        </p:txBody>
      </p:sp>
      <p:sp>
        <p:nvSpPr>
          <p:cNvPr id="3" name="Date Placeholder 2"/>
          <p:cNvSpPr>
            <a:spLocks noGrp="1"/>
          </p:cNvSpPr>
          <p:nvPr>
            <p:ph type="dt" sz="half" idx="10"/>
          </p:nvPr>
        </p:nvSpPr>
        <p:spPr/>
        <p:txBody>
          <a:bodyPr/>
          <a:lstStyle/>
          <a:p>
            <a:fld id="{FD3600AA-F035-4BF4-8933-A4415C07ECC8}" type="datetimeFigureOut">
              <a:rPr lang="nl-NL" smtClean="0"/>
              <a:t>2-11-2014</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D24D4B92-C937-4F04-AF2B-612E89218BC6}" type="slidenum">
              <a:rPr lang="nl-NL" smtClean="0"/>
              <a:t>‹nr.›</a:t>
            </a:fld>
            <a:endParaRPr lang="nl-NL"/>
          </a:p>
        </p:txBody>
      </p:sp>
    </p:spTree>
    <p:extLst>
      <p:ext uri="{BB962C8B-B14F-4D97-AF65-F5344CB8AC3E}">
        <p14:creationId xmlns:p14="http://schemas.microsoft.com/office/powerpoint/2010/main" val="5557337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3600AA-F035-4BF4-8933-A4415C07ECC8}" type="datetimeFigureOut">
              <a:rPr lang="nl-NL" smtClean="0"/>
              <a:t>2-11-2014</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D24D4B92-C937-4F04-AF2B-612E89218BC6}" type="slidenum">
              <a:rPr lang="nl-NL" smtClean="0"/>
              <a:t>‹nr.›</a:t>
            </a:fld>
            <a:endParaRPr lang="nl-NL"/>
          </a:p>
        </p:txBody>
      </p:sp>
    </p:spTree>
    <p:extLst>
      <p:ext uri="{BB962C8B-B14F-4D97-AF65-F5344CB8AC3E}">
        <p14:creationId xmlns:p14="http://schemas.microsoft.com/office/powerpoint/2010/main" val="11765577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nl-NL" smtClean="0"/>
              <a:t>Klik om de stijl te bewerken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nl-NL" smtClean="0"/>
              <a:t>Klik om de modelstijlen te bewerken</a:t>
            </a:r>
          </a:p>
        </p:txBody>
      </p:sp>
      <p:sp>
        <p:nvSpPr>
          <p:cNvPr id="5" name="Date Placeholder 4"/>
          <p:cNvSpPr>
            <a:spLocks noGrp="1"/>
          </p:cNvSpPr>
          <p:nvPr>
            <p:ph type="dt" sz="half" idx="10"/>
          </p:nvPr>
        </p:nvSpPr>
        <p:spPr/>
        <p:txBody>
          <a:bodyPr/>
          <a:lstStyle/>
          <a:p>
            <a:fld id="{FD3600AA-F035-4BF4-8933-A4415C07ECC8}" type="datetimeFigureOut">
              <a:rPr lang="nl-NL" smtClean="0"/>
              <a:t>2-11-2014</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D24D4B92-C937-4F04-AF2B-612E89218BC6}" type="slidenum">
              <a:rPr lang="nl-NL" smtClean="0"/>
              <a:t>‹nr.›</a:t>
            </a:fld>
            <a:endParaRPr lang="nl-NL"/>
          </a:p>
        </p:txBody>
      </p:sp>
    </p:spTree>
    <p:extLst>
      <p:ext uri="{BB962C8B-B14F-4D97-AF65-F5344CB8AC3E}">
        <p14:creationId xmlns:p14="http://schemas.microsoft.com/office/powerpoint/2010/main" val="32927536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nl-NL" smtClean="0"/>
              <a:t>Klik om de stijl te bewerken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smtClean="0"/>
              <a:t>Klik op het pictogram als u een afbeelding wilt toevoegen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Date Placeholder 4"/>
          <p:cNvSpPr>
            <a:spLocks noGrp="1"/>
          </p:cNvSpPr>
          <p:nvPr>
            <p:ph type="dt" sz="half" idx="10"/>
          </p:nvPr>
        </p:nvSpPr>
        <p:spPr/>
        <p:txBody>
          <a:bodyPr/>
          <a:lstStyle/>
          <a:p>
            <a:fld id="{FD3600AA-F035-4BF4-8933-A4415C07ECC8}" type="datetimeFigureOut">
              <a:rPr lang="nl-NL" smtClean="0"/>
              <a:t>2-11-2014</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D24D4B92-C937-4F04-AF2B-612E89218BC6}" type="slidenum">
              <a:rPr lang="nl-NL" smtClean="0"/>
              <a:t>‹nr.›</a:t>
            </a:fld>
            <a:endParaRPr lang="nl-NL"/>
          </a:p>
        </p:txBody>
      </p:sp>
    </p:spTree>
    <p:extLst>
      <p:ext uri="{BB962C8B-B14F-4D97-AF65-F5344CB8AC3E}">
        <p14:creationId xmlns:p14="http://schemas.microsoft.com/office/powerpoint/2010/main" val="10903216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nl-NL" smtClean="0"/>
              <a:t>Klik om de stijl te bewerken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D3600AA-F035-4BF4-8933-A4415C07ECC8}" type="datetimeFigureOut">
              <a:rPr lang="nl-NL" smtClean="0"/>
              <a:t>2-11-2014</a:t>
            </a:fld>
            <a:endParaRPr lang="nl-NL"/>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nl-NL"/>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24D4B92-C937-4F04-AF2B-612E89218BC6}" type="slidenum">
              <a:rPr lang="nl-NL" smtClean="0"/>
              <a:t>‹nr.›</a:t>
            </a:fld>
            <a:endParaRPr lang="nl-NL"/>
          </a:p>
        </p:txBody>
      </p:sp>
    </p:spTree>
    <p:extLst>
      <p:ext uri="{BB962C8B-B14F-4D97-AF65-F5344CB8AC3E}">
        <p14:creationId xmlns:p14="http://schemas.microsoft.com/office/powerpoint/2010/main" val="34297048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hyperlink" Target="http://www.google.nl/url?sa=i&amp;rct=j&amp;q=&amp;esrc=s&amp;source=images&amp;cd=&amp;cad=rja&amp;uact=8&amp;ved=0CAcQjRw&amp;url=http://www.pavo.nl/essentials/producten/pavo-paardengraszaad&amp;ei=-05VVKaJMorgaNyJgagO&amp;bvm=bv.78677474,d.d2s&amp;psig=AFQjCNFfSoIlH6Kun0gu431n0cxP3w1ttg&amp;ust=1414963317995071" TargetMode="External"/><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smtClean="0"/>
              <a:t>Graslandbeheer</a:t>
            </a:r>
            <a:endParaRPr lang="nl-NL" dirty="0"/>
          </a:p>
        </p:txBody>
      </p:sp>
      <p:sp>
        <p:nvSpPr>
          <p:cNvPr id="3" name="Ondertitel 2"/>
          <p:cNvSpPr>
            <a:spLocks noGrp="1"/>
          </p:cNvSpPr>
          <p:nvPr>
            <p:ph type="subTitle" idx="1"/>
          </p:nvPr>
        </p:nvSpPr>
        <p:spPr/>
        <p:txBody>
          <a:bodyPr/>
          <a:lstStyle/>
          <a:p>
            <a:r>
              <a:rPr lang="nl-NL" dirty="0" smtClean="0"/>
              <a:t>Les 2: Grassoorten</a:t>
            </a:r>
            <a:endParaRPr lang="nl-NL" dirty="0"/>
          </a:p>
        </p:txBody>
      </p:sp>
    </p:spTree>
    <p:extLst>
      <p:ext uri="{BB962C8B-B14F-4D97-AF65-F5344CB8AC3E}">
        <p14:creationId xmlns:p14="http://schemas.microsoft.com/office/powerpoint/2010/main" val="26243965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r>
              <a:rPr lang="nl-NL" dirty="0" smtClean="0"/>
              <a:t>Welke grassoort zou jij in je weide willen hebben? Waarom? </a:t>
            </a:r>
            <a:endParaRPr lang="nl-NL" dirty="0"/>
          </a:p>
        </p:txBody>
      </p:sp>
    </p:spTree>
    <p:extLst>
      <p:ext uri="{BB962C8B-B14F-4D97-AF65-F5344CB8AC3E}">
        <p14:creationId xmlns:p14="http://schemas.microsoft.com/office/powerpoint/2010/main" val="26597251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Grasmengsels</a:t>
            </a:r>
            <a:endParaRPr lang="nl-NL" dirty="0"/>
          </a:p>
        </p:txBody>
      </p:sp>
      <p:sp>
        <p:nvSpPr>
          <p:cNvPr id="3" name="Tijdelijke aanduiding voor inhoud 2"/>
          <p:cNvSpPr>
            <a:spLocks noGrp="1"/>
          </p:cNvSpPr>
          <p:nvPr>
            <p:ph idx="1"/>
          </p:nvPr>
        </p:nvSpPr>
        <p:spPr/>
        <p:txBody>
          <a:bodyPr>
            <a:normAutofit/>
          </a:bodyPr>
          <a:lstStyle/>
          <a:p>
            <a:r>
              <a:rPr lang="nl-NL" dirty="0" smtClean="0"/>
              <a:t> </a:t>
            </a:r>
            <a:r>
              <a:rPr lang="nl-NL" dirty="0"/>
              <a:t>Combineren van eigenschappen van </a:t>
            </a:r>
            <a:r>
              <a:rPr lang="nl-NL" dirty="0" smtClean="0"/>
              <a:t>diverse soorten </a:t>
            </a:r>
            <a:r>
              <a:rPr lang="nl-NL" dirty="0"/>
              <a:t>(groeiwijze, </a:t>
            </a:r>
            <a:r>
              <a:rPr lang="nl-NL" dirty="0" smtClean="0"/>
              <a:t>zodevorming, betredingstolerantie</a:t>
            </a:r>
            <a:r>
              <a:rPr lang="nl-NL" dirty="0"/>
              <a:t>, </a:t>
            </a:r>
            <a:r>
              <a:rPr lang="nl-NL" dirty="0" err="1"/>
              <a:t>etc</a:t>
            </a:r>
            <a:r>
              <a:rPr lang="nl-NL" dirty="0"/>
              <a:t>)</a:t>
            </a:r>
          </a:p>
          <a:p>
            <a:r>
              <a:rPr lang="nl-NL" dirty="0" smtClean="0"/>
              <a:t>Combineren </a:t>
            </a:r>
            <a:r>
              <a:rPr lang="nl-NL" dirty="0"/>
              <a:t>van groeiritmes van soorten </a:t>
            </a:r>
            <a:r>
              <a:rPr lang="nl-NL" dirty="0" smtClean="0"/>
              <a:t>en types </a:t>
            </a:r>
            <a:r>
              <a:rPr lang="nl-NL" dirty="0"/>
              <a:t>(groeipiek in voorjaar of later in zomer)</a:t>
            </a:r>
          </a:p>
          <a:p>
            <a:r>
              <a:rPr lang="nl-NL" dirty="0" smtClean="0"/>
              <a:t>Geschikt </a:t>
            </a:r>
            <a:r>
              <a:rPr lang="nl-NL" dirty="0"/>
              <a:t>maken voor brede inzet in </a:t>
            </a:r>
            <a:r>
              <a:rPr lang="nl-NL" dirty="0" smtClean="0"/>
              <a:t>diverse omstandigheden </a:t>
            </a:r>
            <a:r>
              <a:rPr lang="nl-NL" dirty="0"/>
              <a:t>(grond, klimaat, gebruik, </a:t>
            </a:r>
            <a:r>
              <a:rPr lang="nl-NL" dirty="0" err="1"/>
              <a:t>etc</a:t>
            </a:r>
            <a:r>
              <a:rPr lang="nl-NL" dirty="0"/>
              <a:t>)</a:t>
            </a:r>
          </a:p>
          <a:p>
            <a:endParaRPr lang="nl-NL" dirty="0"/>
          </a:p>
        </p:txBody>
      </p:sp>
    </p:spTree>
    <p:extLst>
      <p:ext uri="{BB962C8B-B14F-4D97-AF65-F5344CB8AC3E}">
        <p14:creationId xmlns:p14="http://schemas.microsoft.com/office/powerpoint/2010/main" val="35071535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ijdelijke aanduiding voor inhoud 3"/>
          <p:cNvGraphicFramePr>
            <a:graphicFrameLocks noGrp="1"/>
          </p:cNvGraphicFramePr>
          <p:nvPr>
            <p:ph idx="1"/>
            <p:extLst>
              <p:ext uri="{D42A27DB-BD31-4B8C-83A1-F6EECF244321}">
                <p14:modId xmlns:p14="http://schemas.microsoft.com/office/powerpoint/2010/main" val="688274923"/>
              </p:ext>
            </p:extLst>
          </p:nvPr>
        </p:nvGraphicFramePr>
        <p:xfrm>
          <a:off x="754449" y="1168851"/>
          <a:ext cx="7488832" cy="4587811"/>
        </p:xfrm>
        <a:graphic>
          <a:graphicData uri="http://schemas.openxmlformats.org/drawingml/2006/table">
            <a:tbl>
              <a:tblPr firstRow="1" firstCol="1" bandRow="1">
                <a:tableStyleId>{69012ECD-51FC-41F1-AA8D-1B2483CD663E}</a:tableStyleId>
              </a:tblPr>
              <a:tblGrid>
                <a:gridCol w="3744416"/>
                <a:gridCol w="3744416"/>
              </a:tblGrid>
              <a:tr h="608205">
                <a:tc>
                  <a:txBody>
                    <a:bodyPr/>
                    <a:lstStyle/>
                    <a:p>
                      <a:pPr>
                        <a:lnSpc>
                          <a:spcPct val="100000"/>
                        </a:lnSpc>
                        <a:spcAft>
                          <a:spcPts val="0"/>
                        </a:spcAft>
                      </a:pPr>
                      <a:endParaRPr lang="nl-NL" sz="1600" b="1" dirty="0" smtClean="0">
                        <a:effectLst/>
                      </a:endParaRPr>
                    </a:p>
                    <a:p>
                      <a:pPr>
                        <a:lnSpc>
                          <a:spcPct val="100000"/>
                        </a:lnSpc>
                        <a:spcAft>
                          <a:spcPts val="0"/>
                        </a:spcAft>
                      </a:pPr>
                      <a:r>
                        <a:rPr lang="nl-NL" sz="1600" b="1" dirty="0" smtClean="0">
                          <a:effectLst/>
                        </a:rPr>
                        <a:t>Grasmengsels </a:t>
                      </a:r>
                      <a:r>
                        <a:rPr lang="nl-NL" sz="1600" b="1" dirty="0">
                          <a:effectLst/>
                        </a:rPr>
                        <a:t>voor (melk)vee</a:t>
                      </a:r>
                    </a:p>
                    <a:p>
                      <a:pPr>
                        <a:lnSpc>
                          <a:spcPct val="100000"/>
                        </a:lnSpc>
                        <a:spcAft>
                          <a:spcPts val="0"/>
                        </a:spcAft>
                      </a:pPr>
                      <a:r>
                        <a:rPr lang="nl-NL" sz="1600" b="1" dirty="0">
                          <a:effectLst/>
                        </a:rPr>
                        <a:t> </a:t>
                      </a:r>
                      <a:endParaRPr lang="nl-NL" sz="1600" b="1" dirty="0">
                        <a:effectLst/>
                        <a:latin typeface="Calibri"/>
                        <a:ea typeface="Calibri"/>
                        <a:cs typeface="Times New Roman"/>
                      </a:endParaRPr>
                    </a:p>
                  </a:txBody>
                  <a:tcPr marL="68580" marR="68580" marT="0" marB="0"/>
                </a:tc>
                <a:tc>
                  <a:txBody>
                    <a:bodyPr/>
                    <a:lstStyle/>
                    <a:p>
                      <a:pPr>
                        <a:lnSpc>
                          <a:spcPct val="100000"/>
                        </a:lnSpc>
                        <a:spcAft>
                          <a:spcPts val="0"/>
                        </a:spcAft>
                      </a:pPr>
                      <a:endParaRPr lang="nl-NL" sz="1600" b="1" dirty="0" smtClean="0">
                        <a:effectLst/>
                      </a:endParaRPr>
                    </a:p>
                    <a:p>
                      <a:pPr>
                        <a:lnSpc>
                          <a:spcPct val="100000"/>
                        </a:lnSpc>
                        <a:spcAft>
                          <a:spcPts val="0"/>
                        </a:spcAft>
                      </a:pPr>
                      <a:r>
                        <a:rPr lang="nl-NL" sz="1600" b="1" dirty="0" smtClean="0">
                          <a:effectLst/>
                        </a:rPr>
                        <a:t>Grasmengsel </a:t>
                      </a:r>
                      <a:r>
                        <a:rPr lang="nl-NL" sz="1600" b="1" dirty="0">
                          <a:effectLst/>
                        </a:rPr>
                        <a:t>voor paarden</a:t>
                      </a:r>
                    </a:p>
                    <a:p>
                      <a:pPr>
                        <a:lnSpc>
                          <a:spcPct val="100000"/>
                        </a:lnSpc>
                        <a:spcAft>
                          <a:spcPts val="0"/>
                        </a:spcAft>
                      </a:pPr>
                      <a:r>
                        <a:rPr lang="nl-NL" sz="1600" b="1" dirty="0">
                          <a:effectLst/>
                        </a:rPr>
                        <a:t> </a:t>
                      </a:r>
                      <a:endParaRPr lang="nl-NL" sz="1600" b="1" dirty="0">
                        <a:effectLst/>
                        <a:latin typeface="Calibri"/>
                        <a:ea typeface="Calibri"/>
                        <a:cs typeface="Times New Roman"/>
                      </a:endParaRPr>
                    </a:p>
                  </a:txBody>
                  <a:tcPr marL="68580" marR="68580" marT="0" marB="0"/>
                </a:tc>
              </a:tr>
              <a:tr h="3856291">
                <a:tc>
                  <a:txBody>
                    <a:bodyPr/>
                    <a:lstStyle/>
                    <a:p>
                      <a:pPr>
                        <a:lnSpc>
                          <a:spcPct val="150000"/>
                        </a:lnSpc>
                        <a:spcAft>
                          <a:spcPts val="0"/>
                        </a:spcAft>
                      </a:pPr>
                      <a:r>
                        <a:rPr lang="nl-NL" sz="1400" b="0" dirty="0">
                          <a:effectLst/>
                        </a:rPr>
                        <a:t>Eigenschappen:</a:t>
                      </a:r>
                    </a:p>
                    <a:p>
                      <a:pPr>
                        <a:lnSpc>
                          <a:spcPct val="150000"/>
                        </a:lnSpc>
                        <a:spcAft>
                          <a:spcPts val="0"/>
                        </a:spcAft>
                      </a:pPr>
                      <a:r>
                        <a:rPr lang="nl-NL" sz="1400" b="0" dirty="0">
                          <a:effectLst/>
                        </a:rPr>
                        <a:t>- Zeer hoge productie</a:t>
                      </a:r>
                    </a:p>
                    <a:p>
                      <a:pPr>
                        <a:lnSpc>
                          <a:spcPct val="150000"/>
                        </a:lnSpc>
                        <a:spcAft>
                          <a:spcPts val="0"/>
                        </a:spcAft>
                      </a:pPr>
                      <a:r>
                        <a:rPr lang="nl-NL" sz="1400" b="0" dirty="0">
                          <a:effectLst/>
                        </a:rPr>
                        <a:t>- Zeer smakelijk gras</a:t>
                      </a:r>
                    </a:p>
                    <a:p>
                      <a:pPr>
                        <a:lnSpc>
                          <a:spcPct val="150000"/>
                        </a:lnSpc>
                        <a:spcAft>
                          <a:spcPts val="0"/>
                        </a:spcAft>
                      </a:pPr>
                      <a:r>
                        <a:rPr lang="nl-NL" sz="1400" b="0" dirty="0">
                          <a:effectLst/>
                        </a:rPr>
                        <a:t>- Zeer energierijk (suikers, w.o. </a:t>
                      </a:r>
                      <a:r>
                        <a:rPr lang="nl-NL" sz="1400" b="0" dirty="0" err="1">
                          <a:effectLst/>
                        </a:rPr>
                        <a:t>fructaan</a:t>
                      </a:r>
                      <a:r>
                        <a:rPr lang="nl-NL" sz="1400" b="0" dirty="0">
                          <a:effectLst/>
                        </a:rPr>
                        <a:t>)</a:t>
                      </a:r>
                    </a:p>
                    <a:p>
                      <a:pPr>
                        <a:lnSpc>
                          <a:spcPct val="150000"/>
                        </a:lnSpc>
                        <a:spcAft>
                          <a:spcPts val="0"/>
                        </a:spcAft>
                      </a:pPr>
                      <a:r>
                        <a:rPr lang="nl-NL" sz="1400" b="0" dirty="0">
                          <a:effectLst/>
                        </a:rPr>
                        <a:t>- Hoog eiwitgehalte</a:t>
                      </a:r>
                    </a:p>
                    <a:p>
                      <a:pPr>
                        <a:lnSpc>
                          <a:spcPct val="150000"/>
                        </a:lnSpc>
                        <a:spcAft>
                          <a:spcPts val="0"/>
                        </a:spcAft>
                      </a:pPr>
                      <a:r>
                        <a:rPr lang="nl-NL" sz="1400" b="0" dirty="0">
                          <a:effectLst/>
                        </a:rPr>
                        <a:t>- </a:t>
                      </a:r>
                      <a:r>
                        <a:rPr lang="nl-NL" sz="1400" b="0" dirty="0" err="1">
                          <a:effectLst/>
                        </a:rPr>
                        <a:t>Hoofdbestandeel</a:t>
                      </a:r>
                      <a:r>
                        <a:rPr lang="nl-NL" sz="1400" b="0" dirty="0">
                          <a:effectLst/>
                        </a:rPr>
                        <a:t> = </a:t>
                      </a:r>
                      <a:r>
                        <a:rPr lang="nl-NL" sz="1400" b="0" dirty="0" err="1">
                          <a:effectLst/>
                        </a:rPr>
                        <a:t>engels</a:t>
                      </a:r>
                      <a:r>
                        <a:rPr lang="nl-NL" sz="1400" b="0" dirty="0">
                          <a:effectLst/>
                        </a:rPr>
                        <a:t> raai (&gt; 70%)</a:t>
                      </a:r>
                    </a:p>
                    <a:p>
                      <a:pPr>
                        <a:lnSpc>
                          <a:spcPct val="150000"/>
                        </a:lnSpc>
                        <a:spcAft>
                          <a:spcPts val="0"/>
                        </a:spcAft>
                      </a:pPr>
                      <a:r>
                        <a:rPr lang="nl-NL" sz="1400" b="0" dirty="0">
                          <a:effectLst/>
                        </a:rPr>
                        <a:t>- Matig structuurrijk </a:t>
                      </a:r>
                    </a:p>
                    <a:p>
                      <a:pPr>
                        <a:lnSpc>
                          <a:spcPct val="150000"/>
                        </a:lnSpc>
                        <a:spcAft>
                          <a:spcPts val="0"/>
                        </a:spcAft>
                      </a:pPr>
                      <a:r>
                        <a:rPr lang="nl-NL" sz="1400" b="0" dirty="0">
                          <a:effectLst/>
                        </a:rPr>
                        <a:t>- Relatief een te open zode (voor paarden)</a:t>
                      </a:r>
                    </a:p>
                    <a:p>
                      <a:pPr>
                        <a:lnSpc>
                          <a:spcPct val="150000"/>
                        </a:lnSpc>
                        <a:spcAft>
                          <a:spcPts val="0"/>
                        </a:spcAft>
                      </a:pPr>
                      <a:r>
                        <a:rPr lang="nl-NL" sz="1400" b="0" dirty="0">
                          <a:effectLst/>
                        </a:rPr>
                        <a:t>- Vraagt (verdraagt) een hoge bemesting</a:t>
                      </a:r>
                    </a:p>
                    <a:p>
                      <a:pPr>
                        <a:lnSpc>
                          <a:spcPct val="150000"/>
                        </a:lnSpc>
                        <a:spcAft>
                          <a:spcPts val="0"/>
                        </a:spcAft>
                      </a:pPr>
                      <a:r>
                        <a:rPr lang="nl-NL" sz="1400" b="0" dirty="0">
                          <a:effectLst/>
                        </a:rPr>
                        <a:t> </a:t>
                      </a:r>
                      <a:endParaRPr lang="nl-NL" sz="1400" b="0" dirty="0">
                        <a:effectLst/>
                        <a:latin typeface="Calibri"/>
                        <a:ea typeface="Calibri"/>
                        <a:cs typeface="Times New Roman"/>
                      </a:endParaRPr>
                    </a:p>
                  </a:txBody>
                  <a:tcPr marL="68580" marR="68580" marT="0" marB="0"/>
                </a:tc>
                <a:tc>
                  <a:txBody>
                    <a:bodyPr/>
                    <a:lstStyle/>
                    <a:p>
                      <a:pPr>
                        <a:lnSpc>
                          <a:spcPct val="150000"/>
                        </a:lnSpc>
                        <a:spcAft>
                          <a:spcPts val="0"/>
                        </a:spcAft>
                      </a:pPr>
                      <a:r>
                        <a:rPr lang="nl-NL" sz="1400" b="0" dirty="0">
                          <a:effectLst/>
                        </a:rPr>
                        <a:t>Eigenschappen:</a:t>
                      </a:r>
                    </a:p>
                    <a:p>
                      <a:pPr>
                        <a:lnSpc>
                          <a:spcPct val="150000"/>
                        </a:lnSpc>
                        <a:spcAft>
                          <a:spcPts val="0"/>
                        </a:spcAft>
                      </a:pPr>
                      <a:r>
                        <a:rPr lang="nl-NL" sz="1400" b="0" dirty="0">
                          <a:effectLst/>
                        </a:rPr>
                        <a:t>- Matig producerend</a:t>
                      </a:r>
                    </a:p>
                    <a:p>
                      <a:pPr>
                        <a:lnSpc>
                          <a:spcPct val="150000"/>
                        </a:lnSpc>
                        <a:spcAft>
                          <a:spcPts val="0"/>
                        </a:spcAft>
                      </a:pPr>
                      <a:r>
                        <a:rPr lang="nl-NL" sz="1400" b="0" dirty="0">
                          <a:effectLst/>
                        </a:rPr>
                        <a:t>- Smakelijk gras</a:t>
                      </a:r>
                    </a:p>
                    <a:p>
                      <a:pPr>
                        <a:lnSpc>
                          <a:spcPct val="150000"/>
                        </a:lnSpc>
                        <a:spcAft>
                          <a:spcPts val="0"/>
                        </a:spcAft>
                      </a:pPr>
                      <a:r>
                        <a:rPr lang="nl-NL" sz="1400" b="0" dirty="0">
                          <a:effectLst/>
                        </a:rPr>
                        <a:t>- Matig energierijk (laag </a:t>
                      </a:r>
                      <a:r>
                        <a:rPr lang="nl-NL" sz="1400" b="0" dirty="0" err="1">
                          <a:effectLst/>
                        </a:rPr>
                        <a:t>fructaangehalte</a:t>
                      </a:r>
                      <a:r>
                        <a:rPr lang="nl-NL" sz="1400" b="0" dirty="0">
                          <a:effectLst/>
                        </a:rPr>
                        <a:t>)</a:t>
                      </a:r>
                    </a:p>
                    <a:p>
                      <a:pPr>
                        <a:lnSpc>
                          <a:spcPct val="150000"/>
                        </a:lnSpc>
                        <a:spcAft>
                          <a:spcPts val="0"/>
                        </a:spcAft>
                      </a:pPr>
                      <a:r>
                        <a:rPr lang="nl-NL" sz="1400" b="0" dirty="0">
                          <a:effectLst/>
                        </a:rPr>
                        <a:t>- Matig / laag eiwitgehalte</a:t>
                      </a:r>
                    </a:p>
                    <a:p>
                      <a:pPr>
                        <a:lnSpc>
                          <a:spcPct val="150000"/>
                        </a:lnSpc>
                        <a:spcAft>
                          <a:spcPts val="0"/>
                        </a:spcAft>
                      </a:pPr>
                      <a:r>
                        <a:rPr lang="nl-NL" sz="1400" b="0" dirty="0">
                          <a:effectLst/>
                        </a:rPr>
                        <a:t>- Bevat weinig voedertype Engels raaigras</a:t>
                      </a:r>
                    </a:p>
                    <a:p>
                      <a:pPr>
                        <a:lnSpc>
                          <a:spcPct val="150000"/>
                        </a:lnSpc>
                        <a:spcAft>
                          <a:spcPts val="0"/>
                        </a:spcAft>
                      </a:pPr>
                      <a:r>
                        <a:rPr lang="nl-NL" sz="1400" b="0" dirty="0">
                          <a:effectLst/>
                        </a:rPr>
                        <a:t>- Structuurrijk</a:t>
                      </a:r>
                    </a:p>
                    <a:p>
                      <a:pPr>
                        <a:lnSpc>
                          <a:spcPct val="150000"/>
                        </a:lnSpc>
                        <a:spcAft>
                          <a:spcPts val="0"/>
                        </a:spcAft>
                      </a:pPr>
                      <a:r>
                        <a:rPr lang="nl-NL" sz="1400" b="0" dirty="0">
                          <a:effectLst/>
                        </a:rPr>
                        <a:t>- Sterke en dichte zode</a:t>
                      </a:r>
                    </a:p>
                    <a:p>
                      <a:pPr>
                        <a:lnSpc>
                          <a:spcPct val="150000"/>
                        </a:lnSpc>
                        <a:spcAft>
                          <a:spcPts val="0"/>
                        </a:spcAft>
                      </a:pPr>
                      <a:r>
                        <a:rPr lang="nl-NL" sz="1400" b="0" dirty="0">
                          <a:effectLst/>
                        </a:rPr>
                        <a:t>- Vraagt een matige bemesting</a:t>
                      </a:r>
                    </a:p>
                    <a:p>
                      <a:pPr>
                        <a:lnSpc>
                          <a:spcPct val="150000"/>
                        </a:lnSpc>
                        <a:spcAft>
                          <a:spcPts val="0"/>
                        </a:spcAft>
                      </a:pPr>
                      <a:r>
                        <a:rPr lang="nl-NL" sz="1400" b="0" dirty="0">
                          <a:effectLst/>
                        </a:rPr>
                        <a:t> </a:t>
                      </a:r>
                      <a:endParaRPr lang="nl-NL" sz="1400" b="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22084725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Graszaadmengsels</a:t>
            </a:r>
            <a:endParaRPr lang="nl-NL" dirty="0"/>
          </a:p>
        </p:txBody>
      </p:sp>
      <p:sp>
        <p:nvSpPr>
          <p:cNvPr id="3" name="Tijdelijke aanduiding voor inhoud 2"/>
          <p:cNvSpPr>
            <a:spLocks noGrp="1"/>
          </p:cNvSpPr>
          <p:nvPr>
            <p:ph idx="1"/>
          </p:nvPr>
        </p:nvSpPr>
        <p:spPr/>
        <p:txBody>
          <a:bodyPr/>
          <a:lstStyle/>
          <a:p>
            <a:r>
              <a:rPr lang="nl-NL" dirty="0" smtClean="0"/>
              <a:t>BG11; veel </a:t>
            </a:r>
            <a:r>
              <a:rPr lang="nl-NL" dirty="0" smtClean="0"/>
              <a:t>voorkomt</a:t>
            </a:r>
          </a:p>
          <a:p>
            <a:pPr lvl="1"/>
            <a:r>
              <a:rPr lang="nl-NL" dirty="0"/>
              <a:t>Veel Engels raaigras</a:t>
            </a:r>
          </a:p>
          <a:p>
            <a:pPr lvl="1"/>
            <a:r>
              <a:rPr lang="nl-NL" dirty="0" smtClean="0"/>
              <a:t>Geschikt </a:t>
            </a:r>
            <a:r>
              <a:rPr lang="nl-NL" dirty="0" smtClean="0"/>
              <a:t>voor melkvee en schapen</a:t>
            </a:r>
          </a:p>
          <a:p>
            <a:pPr lvl="1"/>
            <a:r>
              <a:rPr lang="nl-NL" dirty="0" smtClean="0"/>
              <a:t>Niet geschikt voor </a:t>
            </a:r>
            <a:r>
              <a:rPr lang="nl-NL" dirty="0" smtClean="0"/>
              <a:t>paarden</a:t>
            </a:r>
          </a:p>
          <a:p>
            <a:pPr lvl="1"/>
            <a:endParaRPr lang="nl-NL" dirty="0" smtClean="0"/>
          </a:p>
          <a:p>
            <a:r>
              <a:rPr lang="nl-NL" dirty="0" smtClean="0"/>
              <a:t>Baren brug horsemaster</a:t>
            </a:r>
          </a:p>
          <a:p>
            <a:r>
              <a:rPr lang="nl-NL" dirty="0" err="1" smtClean="0"/>
              <a:t>Stimulan</a:t>
            </a:r>
            <a:r>
              <a:rPr lang="nl-NL" dirty="0" smtClean="0"/>
              <a:t> (</a:t>
            </a:r>
            <a:r>
              <a:rPr lang="nl-NL" dirty="0" err="1" smtClean="0"/>
              <a:t>pavo</a:t>
            </a:r>
            <a:r>
              <a:rPr lang="nl-NL" dirty="0" smtClean="0"/>
              <a:t>)</a:t>
            </a:r>
          </a:p>
          <a:p>
            <a:r>
              <a:rPr lang="nl-NL" dirty="0" smtClean="0"/>
              <a:t>Vitahorse (</a:t>
            </a:r>
            <a:r>
              <a:rPr lang="nl-NL" dirty="0" err="1" smtClean="0"/>
              <a:t>EuroGrass</a:t>
            </a:r>
            <a:r>
              <a:rPr lang="nl-NL" dirty="0" smtClean="0"/>
              <a:t>)</a:t>
            </a:r>
          </a:p>
          <a:p>
            <a:r>
              <a:rPr lang="nl-NL" dirty="0" smtClean="0"/>
              <a:t>Bio-</a:t>
            </a:r>
            <a:r>
              <a:rPr lang="nl-NL" dirty="0" err="1" smtClean="0"/>
              <a:t>ron</a:t>
            </a:r>
            <a:endParaRPr lang="nl-NL" dirty="0"/>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52159" y="1192305"/>
            <a:ext cx="1594297" cy="2640555"/>
          </a:xfrm>
          <a:prstGeom prst="rect">
            <a:avLst/>
          </a:prstGeom>
        </p:spPr>
      </p:pic>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74429" y="2865257"/>
            <a:ext cx="1371600" cy="1905000"/>
          </a:xfrm>
          <a:prstGeom prst="rect">
            <a:avLst/>
          </a:prstGeom>
        </p:spPr>
      </p:pic>
      <p:pic>
        <p:nvPicPr>
          <p:cNvPr id="6" name="Afbeelding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75200" y="3873940"/>
            <a:ext cx="1611086" cy="2626070"/>
          </a:xfrm>
          <a:prstGeom prst="rect">
            <a:avLst/>
          </a:prstGeom>
        </p:spPr>
      </p:pic>
      <p:sp>
        <p:nvSpPr>
          <p:cNvPr id="7" name="AutoShape 2" descr="data:image/jpeg;base64,/9j/4AAQSkZJRgABAQAAAQABAAD/2wCEAAkGBxASDxAQDxQPDxUVEBQVFRQUFA8PFhYXFhUXFhUUFRkZHCggGhwlHRQVITEhJSkrLi4uGB8zODMtNygtLisBCgoKDg0OGxAQGywkICArLCwsLCwvLCssLCwsLCwsLCwsLCwsLjEsLDQsNywsLCwsLDcsNywrLCssNys3Nys3K//AABEIALgAegMBIgACEQEDEQH/xAAcAAACAwEBAQEAAAAAAAAAAAAAAQQFBgMHAgj/xABCEAABAwEEBgUHCQgDAAAAAAABAAIRAwQSITEFBiJBUWEHE3GRsSMycoGhssEUJFJzgpLC0fA0QkNiY6LS4TNT8f/EABkBAQADAQEAAAAAAAAAAAAAAAACAwQBBf/EACURAAICAQQCAgIDAAAAAAAAAAABAgMRITEyUQQTEiIzQXGBkf/aAAwDAQACEQMRAD8A9wQhNAJCaSAEJpBACEFNAJCE0AkJoQCQmhAJCaSAEJoQCQhfFeqGMc92TWlx7AJKA6IWdZrfZyJAqH1NnxXanrLSdMMqYCcbv5qHsj2S+Eui8QsxX1wY110UnuMj95ozSqa3RlRn7cfhXPbHs765dGnTWMOur4nqWicpeT+FcH671sLtKlwzeVz3RO+qRukLz2rr3aAJLKDceD/8lrNWtJPtFnFV90EuI2coGSlGxS2OSg4rLLZJCFMgCaEIBIQhACqdabRcsdb+Ztwfb2fAlWyzWvziLKPrWz7V2KyyUFmSPOjTIO/LiVF05an0aLTTc5jnOiQTlEqwc6dyo9aZu0p+kfD/AGr5VxS2PT8dKViRSv0hXJk1ak+k4eC+HWytvq1j21Kn5rjOKZVWF0ev64dF1q3ee994udDN5JzPNaI0hvA7gs5qs7bqR9AeK0Uq+CWDy/K/JhDDWjCB6lvOj+p5Cqycqk/eaP8AFYJoxxWu6Pavla7RkWNPrBM+KWr6mK3iblCE1lMgkJpIBoSQgGqDXcD5E+dz2Ed6vln9eh8yf6bPeUo7olDkjzuk9U2tvm0u13gFaRvVdpug6u+y0WQHVKtwTlLoAlabNj1PGeLEzKtQ4q8tGqdtYXAUi8BxF5hYRIid8jPeAo7dX7YanUihUv3Q67sgwZg4mNx7iqD1VZBrdHfVVm3U9AeK0dwqp0FYalGvVpVQA4MbeAIdEnzTGR5K+IV9b0PL8rDsyjgAdy1PRyzytd3BgHef9LLE5hbHo3Au2mMw9gP3Z+K5a/qY7OJtE0kLKZBoQhAJCEIAVDrx+w1O1nvBXyotdh8xq/Z94LsdyUeSPNqeSh2+wVXupvpO6tzHXmu3g7iO5WdEAASr3QXyao/q7xvcxAPIFaZyS0Zt9vreTFMsekGUhSbXusDXNDcgGuBDhlvkqParDbatXralVr3hty9ls47MAARi6eMlarXjSbbO91naw7VJj6dQDAkFwqMJ3EQ3vWX0fp0PG0Lpa80zzLd471T8oFkPMk3sv8JuidH1qT3vqwS8CSTJJmZKtXCRxw9SdlqhwBwy7OXeitVAHMj9Sr4rGxGc3N5ZCO9bLoyaertJ41GH+yPgspZGxUpkHG+3Ldjgtf0dnC1fWjxcoXLKKLeJsUIQs5lBNJCAaEkIBql1ybNhr+iPeCuVR66OAsVWd5aP7gux3JR3RgadmL2sEXszBkDzTE8phcKejzRfSqtfVN2mx+IzdeGGGUGT61ZaMfuVqVn8mxxsF0mpGa6RLe+s+lTpsENbfPO8PDD2LDadtDGtb1YaMcSDG1Ekd/tW91uhrCSSCWXcM4vTA7cQvO9KaMqGhAAAFWnkd9QG6q65ubWf0WZUa89ml1Ztt+kDngrUsccVUaoWFzLO0uwN5wI5tcQfBaKV6tT+pbB5Rws7CHsJA89ucEZjitX0bn9qH9Sd30ncFl6V41GQI227438Vp+jnzrVM+dPGdp2K5bxOWcTbppIWYyjQkhANCSaAFm9fnfMiONRnitIsp0iu+bUxxrD3SVKO5OvkjF2SoRCubPagVG0U2m6zvBcxjrxJLg0m6GG6Gz/Nw4hT6ejKJm68iarmtAqNdIBcBOzhkDOOBXb6Y2bltsFI5W2xMqw4nEAxOU8VC0rYaVSnTY4MaGAAXQBeIEAnmDkrRlgFx2LnE0b7Sb10RevZZZYTgYXKvoQyQKrHbTWCRdlzjEZnt7Fnr8X4vVlar7ZSMotYLrMBJPeZK+lJ0hZxTfdBvC60zEZtB+KjSvQjhLQ0rbQjWyoQx2GTSe5X/RLaXv8AlJfh5uGUclndIHyVSPoO8Fpui+o19W2vbkXUwMA3JonAc5VdpZJL0S/o9BTSTVB5wJJoQCQhNAJZHpIPkKI/rfgctcsf0kf8VD6w+6pw5E6+SMA+zlzmm9AjK85p38D2JChVHHEiSHz2kAhd6m7A5bpXSzOGIC1Gt7kQGsJG2ZOew6MuyVPbUtABis44DiPNOE4/+L6AUG36U6t1wBoIIBwJmcgDuOPDH2qm61VrVDBKq1bQ4lz3MqE5klxOAwHsXVsqkZpktO1ty4gAADgO2ZO/hzVvZLQ2o0PYQQeG4jMJVdGzRBYPjSONGrypu90rV9GLcbZ6VEZXf4Td0lZfSI8hV+rf7pWr6LntfStdRhcWutAALsDDaTB8UtJz/BL+UbdCEKg84EJpIAQmkgBZDpF/46H1jvdVlrJp1lBpAvl8E4bLWxEB7t0zgN+K870rp+uSACLpqMvB79qHOgEE4NkBwPJVPyFCWNy6qD5EZ0g57l3oHDj3qtt1tc4NcHG697Wt87JwEkuB4TwOBXyNIMY9obLxcO1uJkiZIwxGWKnDzk3qsGguYUPSFgFUhwLmvAgO4b5Eb8sV2sdpFRocMOUyR28F2lanGFse0dKapoNxECpdBG1DRMwBsndkreyWdtNgYwQB+sV9r6C7CqMNkcwc7W2WPad7SO8R8VsujdjW2aoxogCp4tH5LH1itj0eMIpVjGBqCD2DFLeJC1/TBrEJoWYyCQmkgBBQhAZbpBsjqlnaAMnXi45CPNvY5SZ9XOR49bW7dRtP+GA41G3oEuODGDI4Ydi/RDv0VndOasWeqWug0zJm4Gtm9mThnz5lZ7KXJ5RdXZhYZ47Xrsc9j6X/AHC6HFgJLroJdsFsnKMYid65WypRa1xBBc17i4AQG5Fg7DBbn+Q9ToalWVgIb1kEgkEhwwwyIjLBdtG6n2Ki++ykC6QcYIwywywUFRLOpN2L9GX1D1Teanyy1suh1Mtawkgm8b19w3Z5clsKurdmOTXN9FxCuELZBfBYRX8mZyrqm39yq9vpNa/whRqmrFYZOpP+8w90HxWsQrFNnVNmQoas1i4B91jd5BDj2Acea2mi6LWMuMEAYALkQpViOB7VGUm9yM5NrUkJpIUCsaEIQCQhCAFzrsmF0QgI3UIFFSYRC7k7kjdSvl9nlS0LgyQ/k5X2KKkoQ5kjGivuzUroPauyEO5BCEIcBCEIBoQhAJNCEAkJoQCQhCAEIQgBCaEAkJoQAhCEB//Z">
            <a:hlinkClick r:id="rId5"/>
          </p:cNvPr>
          <p:cNvSpPr>
            <a:spLocks noChangeAspect="1" noChangeArrowheads="1"/>
          </p:cNvSpPr>
          <p:nvPr/>
        </p:nvSpPr>
        <p:spPr bwMode="auto">
          <a:xfrm>
            <a:off x="5153025" y="-1050925"/>
            <a:ext cx="1457325" cy="21907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Tree>
    <p:extLst>
      <p:ext uri="{BB962C8B-B14F-4D97-AF65-F5344CB8AC3E}">
        <p14:creationId xmlns:p14="http://schemas.microsoft.com/office/powerpoint/2010/main" val="13915992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Casus en opdracht</a:t>
            </a:r>
            <a:endParaRPr lang="nl-NL" dirty="0"/>
          </a:p>
        </p:txBody>
      </p:sp>
      <p:sp>
        <p:nvSpPr>
          <p:cNvPr id="3" name="Tijdelijke aanduiding voor inhoud 2"/>
          <p:cNvSpPr>
            <a:spLocks noGrp="1"/>
          </p:cNvSpPr>
          <p:nvPr>
            <p:ph idx="1"/>
          </p:nvPr>
        </p:nvSpPr>
        <p:spPr/>
        <p:txBody>
          <a:bodyPr/>
          <a:lstStyle/>
          <a:p>
            <a:r>
              <a:rPr lang="nl-NL" b="1" u="sng" dirty="0" smtClean="0"/>
              <a:t>Casus:</a:t>
            </a:r>
            <a:r>
              <a:rPr lang="nl-NL" dirty="0" smtClean="0"/>
              <a:t> Stel </a:t>
            </a:r>
            <a:r>
              <a:rPr lang="nl-NL" dirty="0" smtClean="0"/>
              <a:t>jij wordt bedrijfsleider van een bedrijf waar ze paarden op een weide hebben lopen die eigenlijk ingezaaid en bemest is voor de melkveehouderij. Welke opties heb je om van deze weide een paardenweide te maken? </a:t>
            </a:r>
            <a:endParaRPr lang="nl-NL" dirty="0" smtClean="0"/>
          </a:p>
          <a:p>
            <a:endParaRPr lang="nl-NL" dirty="0"/>
          </a:p>
          <a:p>
            <a:r>
              <a:rPr lang="nl-NL" b="1" u="sng" dirty="0" smtClean="0"/>
              <a:t>Opdracht:</a:t>
            </a:r>
            <a:r>
              <a:rPr lang="nl-NL" dirty="0" smtClean="0"/>
              <a:t> Ga op zoek naar iemand in de praktijk die jouw kan adviseren over graszaadmengsels. </a:t>
            </a:r>
            <a:r>
              <a:rPr lang="nl-NL" dirty="0" smtClean="0"/>
              <a:t>Ga met deze persoon in gesprek welk graszaadmengsel hij jou zou adviseren voor een paardenweide/ schapenweide of koeienweide. Zorg ervoor dat je ook kunt beschrijving wat zijn onderbouwing is voor dit mengsel. </a:t>
            </a:r>
            <a:endParaRPr lang="nl-NL" b="1" u="sng" dirty="0"/>
          </a:p>
        </p:txBody>
      </p:sp>
    </p:spTree>
    <p:extLst>
      <p:ext uri="{BB962C8B-B14F-4D97-AF65-F5344CB8AC3E}">
        <p14:creationId xmlns:p14="http://schemas.microsoft.com/office/powerpoint/2010/main" val="1860405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636791" y="3244312"/>
            <a:ext cx="4809066" cy="816244"/>
          </a:xfrm>
        </p:spPr>
        <p:txBody>
          <a:bodyPr/>
          <a:lstStyle/>
          <a:p>
            <a:r>
              <a:rPr lang="nl-NL" dirty="0" smtClean="0"/>
              <a:t>Gras determineren</a:t>
            </a:r>
            <a:endParaRPr lang="nl-NL" dirty="0"/>
          </a:p>
        </p:txBody>
      </p:sp>
      <p:pic>
        <p:nvPicPr>
          <p:cNvPr id="4" name="Tijdelijke aanduiding voor inhoud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59418" y="143869"/>
            <a:ext cx="4562517" cy="6559151"/>
          </a:xfrm>
        </p:spPr>
      </p:pic>
    </p:spTree>
    <p:extLst>
      <p:ext uri="{BB962C8B-B14F-4D97-AF65-F5344CB8AC3E}">
        <p14:creationId xmlns:p14="http://schemas.microsoft.com/office/powerpoint/2010/main" val="41822633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rotWithShape="1">
          <a:blip r:embed="rId2"/>
          <a:srcRect l="41384"/>
          <a:stretch/>
        </p:blipFill>
        <p:spPr>
          <a:xfrm>
            <a:off x="619932" y="168542"/>
            <a:ext cx="6974238" cy="6689458"/>
          </a:xfrm>
          <a:prstGeom prst="rect">
            <a:avLst/>
          </a:prstGeom>
        </p:spPr>
      </p:pic>
    </p:spTree>
    <p:extLst>
      <p:ext uri="{BB962C8B-B14F-4D97-AF65-F5344CB8AC3E}">
        <p14:creationId xmlns:p14="http://schemas.microsoft.com/office/powerpoint/2010/main" val="8896939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rotWithShape="1">
          <a:blip r:embed="rId2"/>
          <a:srcRect l="4100" t="14990" r="30744" b="16949"/>
          <a:stretch/>
        </p:blipFill>
        <p:spPr>
          <a:xfrm>
            <a:off x="309971" y="526942"/>
            <a:ext cx="9295640" cy="5459277"/>
          </a:xfrm>
          <a:prstGeom prst="rect">
            <a:avLst/>
          </a:prstGeom>
        </p:spPr>
      </p:pic>
    </p:spTree>
    <p:extLst>
      <p:ext uri="{BB962C8B-B14F-4D97-AF65-F5344CB8AC3E}">
        <p14:creationId xmlns:p14="http://schemas.microsoft.com/office/powerpoint/2010/main" val="16037334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rotWithShape="1">
          <a:blip r:embed="rId2">
            <a:extLst>
              <a:ext uri="{28A0092B-C50C-407E-A947-70E740481C1C}">
                <a14:useLocalDpi xmlns:a14="http://schemas.microsoft.com/office/drawing/2010/main" val="0"/>
              </a:ext>
            </a:extLst>
          </a:blip>
          <a:srcRect t="202" r="31737"/>
          <a:stretch/>
        </p:blipFill>
        <p:spPr>
          <a:xfrm>
            <a:off x="0" y="15498"/>
            <a:ext cx="8322590" cy="6840828"/>
          </a:xfrm>
          <a:prstGeom prst="rect">
            <a:avLst/>
          </a:prstGeom>
        </p:spPr>
      </p:pic>
    </p:spTree>
    <p:extLst>
      <p:ext uri="{BB962C8B-B14F-4D97-AF65-F5344CB8AC3E}">
        <p14:creationId xmlns:p14="http://schemas.microsoft.com/office/powerpoint/2010/main" val="2066867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Eigenschappen gras</a:t>
            </a:r>
            <a:endParaRPr lang="nl-NL" dirty="0"/>
          </a:p>
        </p:txBody>
      </p:sp>
      <p:sp>
        <p:nvSpPr>
          <p:cNvPr id="3" name="Tijdelijke aanduiding voor inhoud 2"/>
          <p:cNvSpPr>
            <a:spLocks noGrp="1"/>
          </p:cNvSpPr>
          <p:nvPr>
            <p:ph idx="1"/>
          </p:nvPr>
        </p:nvSpPr>
        <p:spPr/>
        <p:txBody>
          <a:bodyPr/>
          <a:lstStyle/>
          <a:p>
            <a:r>
              <a:rPr lang="nl-NL" dirty="0" smtClean="0"/>
              <a:t>Welke eigenschappen moet het gras hebben voor het houden van paarden?</a:t>
            </a:r>
          </a:p>
          <a:p>
            <a:pPr lvl="1"/>
            <a:r>
              <a:rPr lang="nl-NL" dirty="0" smtClean="0"/>
              <a:t> Dichte zodevorming (bestand tegen vertrapping)</a:t>
            </a:r>
          </a:p>
          <a:p>
            <a:pPr lvl="1"/>
            <a:r>
              <a:rPr lang="nl-NL" dirty="0" smtClean="0"/>
              <a:t>Structuurrijk</a:t>
            </a:r>
          </a:p>
          <a:p>
            <a:pPr lvl="1"/>
            <a:r>
              <a:rPr lang="nl-NL" dirty="0" smtClean="0"/>
              <a:t>Laag groeipunt</a:t>
            </a:r>
          </a:p>
          <a:p>
            <a:pPr lvl="1"/>
            <a:r>
              <a:rPr lang="nl-NL" dirty="0" smtClean="0"/>
              <a:t>Weinig </a:t>
            </a:r>
            <a:r>
              <a:rPr lang="nl-NL" dirty="0" err="1" smtClean="0"/>
              <a:t>fructaan</a:t>
            </a:r>
            <a:endParaRPr lang="nl-NL" dirty="0" smtClean="0"/>
          </a:p>
          <a:p>
            <a:pPr lvl="1"/>
            <a:r>
              <a:rPr lang="nl-NL" dirty="0" smtClean="0"/>
              <a:t>(Relatief) weinig eiwit</a:t>
            </a:r>
          </a:p>
          <a:p>
            <a:pPr lvl="1"/>
            <a:r>
              <a:rPr lang="nl-NL" dirty="0" smtClean="0"/>
              <a:t>Wintervast</a:t>
            </a:r>
          </a:p>
          <a:p>
            <a:pPr marL="457200" lvl="1" indent="0">
              <a:buNone/>
            </a:pPr>
            <a:endParaRPr lang="nl-NL" dirty="0" smtClean="0"/>
          </a:p>
          <a:p>
            <a:endParaRPr lang="nl-NL" dirty="0"/>
          </a:p>
        </p:txBody>
      </p:sp>
    </p:spTree>
    <p:extLst>
      <p:ext uri="{BB962C8B-B14F-4D97-AF65-F5344CB8AC3E}">
        <p14:creationId xmlns:p14="http://schemas.microsoft.com/office/powerpoint/2010/main" val="2079795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Veel voorkomende grassen</a:t>
            </a:r>
            <a:endParaRPr lang="nl-NL" dirty="0"/>
          </a:p>
        </p:txBody>
      </p:sp>
      <p:sp>
        <p:nvSpPr>
          <p:cNvPr id="3" name="Tijdelijke aanduiding voor inhoud 2"/>
          <p:cNvSpPr>
            <a:spLocks noGrp="1"/>
          </p:cNvSpPr>
          <p:nvPr>
            <p:ph idx="1"/>
          </p:nvPr>
        </p:nvSpPr>
        <p:spPr/>
        <p:txBody>
          <a:bodyPr/>
          <a:lstStyle/>
          <a:p>
            <a:r>
              <a:rPr lang="nl-NL" dirty="0" smtClean="0"/>
              <a:t>180 grassoorten in de natuur. Duizenden veredelden grassoorten.</a:t>
            </a:r>
          </a:p>
          <a:p>
            <a:pPr marL="0" indent="0">
              <a:buNone/>
            </a:pPr>
            <a:endParaRPr lang="nl-NL" dirty="0" smtClean="0"/>
          </a:p>
          <a:p>
            <a:r>
              <a:rPr lang="nl-NL" dirty="0" smtClean="0"/>
              <a:t>Engels raaigras</a:t>
            </a:r>
          </a:p>
          <a:p>
            <a:r>
              <a:rPr lang="nl-NL" dirty="0" smtClean="0"/>
              <a:t>Timothee</a:t>
            </a:r>
          </a:p>
          <a:p>
            <a:r>
              <a:rPr lang="nl-NL" dirty="0" smtClean="0"/>
              <a:t>Kropaar</a:t>
            </a:r>
          </a:p>
          <a:p>
            <a:r>
              <a:rPr lang="nl-NL" dirty="0" smtClean="0"/>
              <a:t>Rietzwenk</a:t>
            </a:r>
            <a:endParaRPr lang="nl-NL" dirty="0" smtClean="0"/>
          </a:p>
          <a:p>
            <a:r>
              <a:rPr lang="nl-NL" dirty="0" smtClean="0"/>
              <a:t>Beemdlang</a:t>
            </a:r>
          </a:p>
          <a:p>
            <a:r>
              <a:rPr lang="nl-NL" dirty="0" smtClean="0"/>
              <a:t>Veldbeemd</a:t>
            </a:r>
          </a:p>
          <a:p>
            <a:endParaRPr lang="nl-NL" dirty="0"/>
          </a:p>
        </p:txBody>
      </p:sp>
    </p:spTree>
    <p:extLst>
      <p:ext uri="{BB962C8B-B14F-4D97-AF65-F5344CB8AC3E}">
        <p14:creationId xmlns:p14="http://schemas.microsoft.com/office/powerpoint/2010/main" val="1260891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rotWithShape="1">
          <a:blip r:embed="rId2">
            <a:extLst>
              <a:ext uri="{28A0092B-C50C-407E-A947-70E740481C1C}">
                <a14:useLocalDpi xmlns:a14="http://schemas.microsoft.com/office/drawing/2010/main" val="0"/>
              </a:ext>
            </a:extLst>
          </a:blip>
          <a:srcRect l="29643"/>
          <a:stretch/>
        </p:blipFill>
        <p:spPr>
          <a:xfrm>
            <a:off x="609599" y="0"/>
            <a:ext cx="8577943" cy="6854653"/>
          </a:xfrm>
          <a:prstGeom prst="rect">
            <a:avLst/>
          </a:prstGeom>
        </p:spPr>
      </p:pic>
    </p:spTree>
    <p:extLst>
      <p:ext uri="{BB962C8B-B14F-4D97-AF65-F5344CB8AC3E}">
        <p14:creationId xmlns:p14="http://schemas.microsoft.com/office/powerpoint/2010/main" val="24212475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pic>
        <p:nvPicPr>
          <p:cNvPr id="4" name="Tijdelijke aanduiding voor inhoud 3"/>
          <p:cNvPicPr>
            <a:picLocks noGrp="1" noChangeAspect="1"/>
          </p:cNvPicPr>
          <p:nvPr>
            <p:ph idx="1"/>
          </p:nvPr>
        </p:nvPicPr>
        <p:blipFill rotWithShape="1">
          <a:blip r:embed="rId2">
            <a:extLst>
              <a:ext uri="{28A0092B-C50C-407E-A947-70E740481C1C}">
                <a14:useLocalDpi xmlns:a14="http://schemas.microsoft.com/office/drawing/2010/main" val="0"/>
              </a:ext>
            </a:extLst>
          </a:blip>
          <a:srcRect l="15976"/>
          <a:stretch/>
        </p:blipFill>
        <p:spPr>
          <a:xfrm>
            <a:off x="348343" y="433388"/>
            <a:ext cx="9200249" cy="6156098"/>
          </a:xfrm>
        </p:spPr>
      </p:pic>
    </p:spTree>
    <p:extLst>
      <p:ext uri="{BB962C8B-B14F-4D97-AF65-F5344CB8AC3E}">
        <p14:creationId xmlns:p14="http://schemas.microsoft.com/office/powerpoint/2010/main" val="23630943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p:cNvPicPr>
            <a:picLocks noGrp="1" noChangeAspect="1"/>
          </p:cNvPicPr>
          <p:nvPr>
            <p:ph idx="1"/>
          </p:nvPr>
        </p:nvPicPr>
        <p:blipFill rotWithShape="1">
          <a:blip r:embed="rId2">
            <a:extLst>
              <a:ext uri="{28A0092B-C50C-407E-A947-70E740481C1C}">
                <a14:useLocalDpi xmlns:a14="http://schemas.microsoft.com/office/drawing/2010/main" val="0"/>
              </a:ext>
            </a:extLst>
          </a:blip>
          <a:srcRect l="36579" t="12393" r="1821" b="12445"/>
          <a:stretch/>
        </p:blipFill>
        <p:spPr>
          <a:xfrm>
            <a:off x="401562" y="290283"/>
            <a:ext cx="9140103" cy="6270173"/>
          </a:xfrm>
        </p:spPr>
      </p:pic>
    </p:spTree>
    <p:extLst>
      <p:ext uri="{BB962C8B-B14F-4D97-AF65-F5344CB8AC3E}">
        <p14:creationId xmlns:p14="http://schemas.microsoft.com/office/powerpoint/2010/main" val="27039240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rotWithShape="1">
          <a:blip r:embed="rId2"/>
          <a:srcRect r="19100" b="3404"/>
          <a:stretch/>
        </p:blipFill>
        <p:spPr>
          <a:xfrm>
            <a:off x="345169" y="250412"/>
            <a:ext cx="9669689" cy="6491351"/>
          </a:xfrm>
          <a:prstGeom prst="rect">
            <a:avLst/>
          </a:prstGeom>
        </p:spPr>
      </p:pic>
    </p:spTree>
    <p:extLst>
      <p:ext uri="{BB962C8B-B14F-4D97-AF65-F5344CB8AC3E}">
        <p14:creationId xmlns:p14="http://schemas.microsoft.com/office/powerpoint/2010/main" val="30424347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pic>
        <p:nvPicPr>
          <p:cNvPr id="4" name="Tijdelijke aanduiding voor inhoud 3"/>
          <p:cNvPicPr>
            <a:picLocks noGrp="1" noChangeAspect="1"/>
          </p:cNvPicPr>
          <p:nvPr>
            <p:ph idx="1"/>
          </p:nvPr>
        </p:nvPicPr>
        <p:blipFill rotWithShape="1">
          <a:blip r:embed="rId2">
            <a:extLst>
              <a:ext uri="{28A0092B-C50C-407E-A947-70E740481C1C}">
                <a14:useLocalDpi xmlns:a14="http://schemas.microsoft.com/office/drawing/2010/main" val="0"/>
              </a:ext>
            </a:extLst>
          </a:blip>
          <a:srcRect l="18919"/>
          <a:stretch/>
        </p:blipFill>
        <p:spPr>
          <a:xfrm>
            <a:off x="319313" y="130626"/>
            <a:ext cx="9550401" cy="6622371"/>
          </a:xfrm>
        </p:spPr>
      </p:pic>
    </p:spTree>
    <p:extLst>
      <p:ext uri="{BB962C8B-B14F-4D97-AF65-F5344CB8AC3E}">
        <p14:creationId xmlns:p14="http://schemas.microsoft.com/office/powerpoint/2010/main" val="25612367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5939" y="609600"/>
            <a:ext cx="10459018" cy="5880327"/>
          </a:xfrm>
        </p:spPr>
      </p:pic>
    </p:spTree>
    <p:extLst>
      <p:ext uri="{BB962C8B-B14F-4D97-AF65-F5344CB8AC3E}">
        <p14:creationId xmlns:p14="http://schemas.microsoft.com/office/powerpoint/2010/main" val="2267766810"/>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0</TotalTime>
  <Words>343</Words>
  <Application>Microsoft Office PowerPoint</Application>
  <PresentationFormat>Breedbeeld</PresentationFormat>
  <Paragraphs>65</Paragraphs>
  <Slides>18</Slides>
  <Notes>0</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18</vt:i4>
      </vt:variant>
    </vt:vector>
  </HeadingPairs>
  <TitlesOfParts>
    <vt:vector size="24" baseType="lpstr">
      <vt:lpstr>Arial</vt:lpstr>
      <vt:lpstr>Calibri</vt:lpstr>
      <vt:lpstr>Times New Roman</vt:lpstr>
      <vt:lpstr>Trebuchet MS</vt:lpstr>
      <vt:lpstr>Wingdings 3</vt:lpstr>
      <vt:lpstr>Facet</vt:lpstr>
      <vt:lpstr>Graslandbeheer</vt:lpstr>
      <vt:lpstr>Eigenschappen gras</vt:lpstr>
      <vt:lpstr>Veel voorkomende grassen</vt:lpstr>
      <vt:lpstr>PowerPoint-presentatie</vt:lpstr>
      <vt:lpstr>PowerPoint-presentatie</vt:lpstr>
      <vt:lpstr>PowerPoint-presentatie</vt:lpstr>
      <vt:lpstr>PowerPoint-presentatie</vt:lpstr>
      <vt:lpstr>PowerPoint-presentatie</vt:lpstr>
      <vt:lpstr>PowerPoint-presentatie</vt:lpstr>
      <vt:lpstr>PowerPoint-presentatie</vt:lpstr>
      <vt:lpstr>Grasmengsels</vt:lpstr>
      <vt:lpstr>PowerPoint-presentatie</vt:lpstr>
      <vt:lpstr>Graszaadmengsels</vt:lpstr>
      <vt:lpstr>Casus en opdracht</vt:lpstr>
      <vt:lpstr>Gras determineren</vt:lpstr>
      <vt:lpstr>PowerPoint-presentatie</vt:lpstr>
      <vt:lpstr>PowerPoint-presentatie</vt:lpstr>
      <vt:lpstr>PowerPoint-presentatie</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Graslandbeheer</dc:title>
  <dc:creator>Esther Regelink</dc:creator>
  <cp:lastModifiedBy>Esther Regelink</cp:lastModifiedBy>
  <cp:revision>11</cp:revision>
  <dcterms:created xsi:type="dcterms:W3CDTF">2014-11-01T20:10:09Z</dcterms:created>
  <dcterms:modified xsi:type="dcterms:W3CDTF">2014-11-02T20:57:43Z</dcterms:modified>
</cp:coreProperties>
</file>